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ibJaE6XNF7v/4lpOmB1aV6VHXy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7c69b5c9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g127c69b5c94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9" name="Google Shape;11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5" name="Google Shape;12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1" name="Google Shape;131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Азбука </a:t>
            </a:r>
            <a:b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обучение педагога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3 урок. Диагностика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0" name="Google Shape;140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Диагностика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5233200" cy="43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ru-RU">
                <a:latin typeface="Times New Roman"/>
                <a:ea typeface="Times New Roman"/>
                <a:cs typeface="Times New Roman"/>
                <a:sym typeface="Times New Roman"/>
              </a:rPr>
              <a:t>Допредметная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цель: определить формат будущих занятий: индивидуальные или групповые;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выявить проблемы в развитии, обучении, воспитании.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6619600" y="1825625"/>
            <a:ext cx="4528800" cy="19923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ru-RU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Предметная</a:t>
            </a:r>
            <a:endParaRPr b="1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-RU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цель: выявить уровень начальной готовности ребенка к курсу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В основе диагностики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3"/>
          <p:cNvSpPr txBox="1"/>
          <p:nvPr>
            <p:ph idx="1" type="body"/>
          </p:nvPr>
        </p:nvSpPr>
        <p:spPr>
          <a:xfrm>
            <a:off x="601800" y="1690825"/>
            <a:ext cx="10752000" cy="4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Методика проведения допредметной диагностики Лысенко О.В.</a:t>
            </a:r>
            <a:endParaRPr/>
          </a:p>
          <a:p>
            <a:pPr indent="-45720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Методика проведения предметной диагностики к курсу «Азбука», «Обучение чтению» Лысенко О.В.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Последовательность действий при проведении диагностики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4"/>
          <p:cNvSpPr txBox="1"/>
          <p:nvPr>
            <p:ph idx="1" type="body"/>
          </p:nvPr>
        </p:nvSpPr>
        <p:spPr>
          <a:xfrm>
            <a:off x="601800" y="1690825"/>
            <a:ext cx="10752000" cy="4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1. Пригласите ребенка и родителей на диагностику.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2. Поиграйте с ребенком в подвижную игру, расположите к себе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3. Проверьте память, последовательность в действиях, реакцию на трудность, волевое усилие, используя игру «Я куплю себе…».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4. Проверьте восприятие, используя методику «Перепутанные дорожки»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5. Проверьте уровень развития словарного запаса, операций обобщения и классификации, используя картинное лото.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6. Проверьте уровень воспроизведения, используя рассказ.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7. Проверьте аналитические способности, используя методику «Найди отличия».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27c69b5c94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ru-RU" sz="2800">
                <a:latin typeface="Times New Roman"/>
                <a:ea typeface="Times New Roman"/>
                <a:cs typeface="Times New Roman"/>
                <a:sym typeface="Times New Roman"/>
              </a:rPr>
              <a:t>Последовательность действий при проведении диагностики 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g127c69b5c94_0_0"/>
          <p:cNvSpPr txBox="1"/>
          <p:nvPr>
            <p:ph idx="1" type="body"/>
          </p:nvPr>
        </p:nvSpPr>
        <p:spPr>
          <a:xfrm>
            <a:off x="601800" y="1690825"/>
            <a:ext cx="10752000" cy="4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8. Проверьте уровень связной речи и логику изложения событий при помощи методики «Составление рассказа по картинке»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 9. Опишите состояние артикуляционного аппарата, особенностей произношения, речевого развития.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10. Проверьте знание букв, используя «Диагностический алфавит»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11. Проверьте фонематический слух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12. Заполните диагностический лист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13. Похвалите ребенка и отпустите поиграть, побеседуйте с родителем о результатах диагностики.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Диагностический лист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5"/>
          <p:cNvSpPr txBox="1"/>
          <p:nvPr>
            <p:ph idx="1" type="body"/>
          </p:nvPr>
        </p:nvSpPr>
        <p:spPr>
          <a:xfrm>
            <a:off x="601800" y="1690825"/>
            <a:ext cx="10752000" cy="4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ФИО учителя, проводившего диагностику   _________________________Дата проведения_________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Фамилия, имя ребёнка________________________________Возраст ____________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Имя, отчество родителей ______________________________________________________________________________________________________________________________________________________________________________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Контактные телефоны (сотовый мамы, папы, того, кто будет заниматься с ребенком) 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______________________________________________________________________________________________________________________________________________________________________________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Посещает ли детский сад, развивающие занятия, секции (расписание)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______________________________________________________________________________________________________________________________________________________________________________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2857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Диагностический лист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6"/>
          <p:cNvSpPr txBox="1"/>
          <p:nvPr>
            <p:ph idx="1" type="body"/>
          </p:nvPr>
        </p:nvSpPr>
        <p:spPr>
          <a:xfrm>
            <a:off x="601800" y="1690825"/>
            <a:ext cx="10752000" cy="4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15. Алфавит: (знает весь алфавит,  знает буквы / не знает буквы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При проверке алфавита следует соблюдать несколько простых правил: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Noto Sans Symbols"/>
              <a:buChar char="✔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Используем алфавит без картинок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Noto Sans Symbols"/>
              <a:buChar char="✔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Спрашиваем буквы вразброс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Noto Sans Symbols"/>
              <a:buChar char="✔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Строчные буквы всегда проверяем отдельно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Noto Sans Symbols"/>
              <a:buChar char="✔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Ребенок не знает букву. Что делать?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Noto Sans Symbols"/>
              <a:buChar char="✔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Заминки, неуверенность, длительное молчание - все эти симптомы говорят о том, что ребенок НЕ ЗНАЕТ букву.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Noto Sans Symbols"/>
              <a:buChar char="✔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Замены букв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Диагностический лист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" name="Google Shape;128;p7"/>
          <p:cNvSpPr txBox="1"/>
          <p:nvPr>
            <p:ph idx="1" type="body"/>
          </p:nvPr>
        </p:nvSpPr>
        <p:spPr>
          <a:xfrm>
            <a:off x="601800" y="1690825"/>
            <a:ext cx="10752000" cy="4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16. Фонематический слух:</a:t>
            </a:r>
            <a:endParaRPr/>
          </a:p>
          <a:p>
            <a:pPr indent="-45720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выделение первого гласного звука (аист, облако, утка)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выделение первого протягивающего согласного (слон, волк, заяц)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выделение первого взрывного согласного (булка, парта, кукла)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Выделение последнего звука (рот, нос, кот)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Выделение последующих звуков (рот, нос, мак)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Результаты диагностики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8"/>
          <p:cNvSpPr txBox="1"/>
          <p:nvPr>
            <p:ph idx="1" type="body"/>
          </p:nvPr>
        </p:nvSpPr>
        <p:spPr>
          <a:xfrm>
            <a:off x="601800" y="1690825"/>
            <a:ext cx="10752000" cy="4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5143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Arial"/>
              <a:buAutoNum type="arabicPeriod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Индивидуальная работа педагога </a:t>
            </a:r>
            <a:r>
              <a:rPr lang="ru-RU" sz="1900">
                <a:latin typeface="Times New Roman"/>
                <a:ea typeface="Times New Roman"/>
                <a:cs typeface="Times New Roman"/>
                <a:sym typeface="Times New Roman"/>
              </a:rPr>
              <a:t>(ребенок с низкой скоростью восприятия, с большими пробелами в знаниях согласно возрасту, требует особого подхода)</a:t>
            </a:r>
            <a:endParaRPr/>
          </a:p>
          <a:p>
            <a:pPr indent="-5143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Arial"/>
              <a:buAutoNum type="arabicPeriod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Консультация психолога </a:t>
            </a:r>
            <a:r>
              <a:rPr lang="ru-RU" sz="1800">
                <a:latin typeface="Times New Roman"/>
                <a:ea typeface="Times New Roman"/>
                <a:cs typeface="Times New Roman"/>
                <a:sym typeface="Times New Roman"/>
              </a:rPr>
              <a:t>(ребенок не идет на контакт, закрыт, не реагирует на педагога, не поднимает взгляд, не концентрирует внимание, неадекватная реакция)</a:t>
            </a:r>
            <a:endParaRPr/>
          </a:p>
          <a:p>
            <a:pPr indent="-5143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Arial"/>
              <a:buAutoNum type="arabicPeriod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Консультация логопеда (</a:t>
            </a:r>
            <a:r>
              <a:rPr lang="ru-RU" sz="1900">
                <a:latin typeface="Times New Roman"/>
                <a:ea typeface="Times New Roman"/>
                <a:cs typeface="Times New Roman"/>
                <a:sym typeface="Times New Roman"/>
              </a:rPr>
              <a:t>у ребенка более двух проблемных звуков, нечеткость произношения, фонематический слух не развит</a:t>
            </a: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indent="-5143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Arial"/>
              <a:buAutoNum type="arabicPeriod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Групповая работа Азбука </a:t>
            </a:r>
            <a:r>
              <a:rPr lang="ru-RU" sz="1900">
                <a:latin typeface="Times New Roman"/>
                <a:ea typeface="Times New Roman"/>
                <a:cs typeface="Times New Roman"/>
                <a:sym typeface="Times New Roman"/>
              </a:rPr>
              <a:t>(ребенок контактен, идет на сотрудничество, активен, подвижен, память в норме, выделяет первый гласный звук в слове</a:t>
            </a: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  <a:p>
            <a:pPr indent="-5143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Arial"/>
              <a:buAutoNum type="arabicPeriod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Групповая работа Обучение чтению </a:t>
            </a:r>
            <a:r>
              <a:rPr lang="ru-RU" sz="1900">
                <a:latin typeface="Times New Roman"/>
                <a:ea typeface="Times New Roman"/>
                <a:cs typeface="Times New Roman"/>
                <a:sym typeface="Times New Roman"/>
              </a:rPr>
              <a:t>(ребенок контактен, идет на сотрудничество, активен подвижен, память в норме, знает  алфавит – допустима норма 5-6 букв не знает -выделяет звуки в слове – допустима норма выделения только первого звука)</a:t>
            </a:r>
            <a:endParaRPr/>
          </a:p>
          <a:p>
            <a:pPr indent="-5143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Arial"/>
              <a:buAutoNum type="arabicPeriod"/>
            </a:pPr>
            <a:r>
              <a:rPr lang="ru-RU">
                <a:latin typeface="Times New Roman"/>
                <a:ea typeface="Times New Roman"/>
                <a:cs typeface="Times New Roman"/>
                <a:sym typeface="Times New Roman"/>
              </a:rPr>
              <a:t>Групповая работа Подготовка к школе </a:t>
            </a:r>
            <a:r>
              <a:rPr lang="ru-RU" sz="1900">
                <a:latin typeface="Times New Roman"/>
                <a:ea typeface="Times New Roman"/>
                <a:cs typeface="Times New Roman"/>
                <a:sym typeface="Times New Roman"/>
              </a:rPr>
              <a:t>(ребенок контактен, идет на сотрудничество/слабый интерес, активен/малоактивен,  низкая концентрация внимания, рассеянность, память не в норме, не выделяет первый гласный звук в слове)</a:t>
            </a:r>
            <a:endParaRPr/>
          </a:p>
          <a:p>
            <a:pPr indent="-4000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9498"/>
              <a:buFont typeface="Arial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2020-10-12T06:30:35Z</dcterms:created>
  <dc:creator>Пользователь</dc:creator>
</cp:coreProperties>
</file>