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jErmyhVXS4saPzsyxP2eaHQyFO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Relationship Id="rId4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Relationship Id="rId4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Relationship Id="rId4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Relationship Id="rId4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g"/><Relationship Id="rId4" Type="http://schemas.openxmlformats.org/officeDocument/2006/relationships/image" Target="../media/image9.jpg"/><Relationship Id="rId5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jpg"/><Relationship Id="rId4" Type="http://schemas.openxmlformats.org/officeDocument/2006/relationships/image" Target="../media/image6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Relationship Id="rId4" Type="http://schemas.openxmlformats.org/officeDocument/2006/relationships/image" Target="../media/image9.jpg"/><Relationship Id="rId5" Type="http://schemas.openxmlformats.org/officeDocument/2006/relationships/image" Target="../media/image12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Relationship Id="rId4" Type="http://schemas.openxmlformats.org/officeDocument/2006/relationships/image" Target="../media/image2.png"/><Relationship Id="rId10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g"/><Relationship Id="rId4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4 занятие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Звуки гласные и согласные. Ж, Н, В, З, Г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7529" l="44608" r="21486" t="27999"/>
          <a:stretch/>
        </p:blipFill>
        <p:spPr>
          <a:xfrm>
            <a:off x="2418347" y="725756"/>
            <a:ext cx="6160168" cy="556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37161" l="42275" r="19774" t="18599"/>
          <a:stretch/>
        </p:blipFill>
        <p:spPr>
          <a:xfrm>
            <a:off x="2500395" y="1813916"/>
            <a:ext cx="6858000" cy="44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1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29972" l="42897" r="21330" t="23021"/>
          <a:stretch/>
        </p:blipFill>
        <p:spPr>
          <a:xfrm>
            <a:off x="1716506" y="634710"/>
            <a:ext cx="7475621" cy="552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1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29971" l="42119" r="20552" t="18046"/>
          <a:stretch/>
        </p:blipFill>
        <p:spPr>
          <a:xfrm>
            <a:off x="2033338" y="539217"/>
            <a:ext cx="7375358" cy="577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1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37714" l="43209" r="19619" t="26616"/>
          <a:stretch/>
        </p:blipFill>
        <p:spPr>
          <a:xfrm>
            <a:off x="1804737" y="1401956"/>
            <a:ext cx="8771020" cy="47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41032" l="41964" r="20241" t="17769"/>
          <a:stretch/>
        </p:blipFill>
        <p:spPr>
          <a:xfrm>
            <a:off x="2322094" y="1298422"/>
            <a:ext cx="6978317" cy="4278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28866" l="43208" r="20086" t="18599"/>
          <a:stretch/>
        </p:blipFill>
        <p:spPr>
          <a:xfrm>
            <a:off x="2273970" y="698852"/>
            <a:ext cx="6424862" cy="517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1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40755" l="42431" r="20086" t="18599"/>
          <a:stretch/>
        </p:blipFill>
        <p:spPr>
          <a:xfrm>
            <a:off x="1864896" y="795730"/>
            <a:ext cx="7808494" cy="4762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8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1" lang="ru-RU" sz="19900"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endParaRPr b="1" sz="19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9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1" lang="ru-RU" sz="19900">
                <a:latin typeface="Times New Roman"/>
                <a:ea typeface="Times New Roman"/>
                <a:cs typeface="Times New Roman"/>
                <a:sym typeface="Times New Roman"/>
              </a:rPr>
              <a:t>Ж</a:t>
            </a:r>
            <a:endParaRPr b="1" sz="19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lh3.googleusercontent.com/t-Iluf2wBtWJdkHQsBCKODaWEeyE5JJCVi-ZDMfjOBQV_4XEPt7Dw8NJ8bItTsa-kdi2Xym0zEb5LhyLlQK1Wc216IXf2Dpo3mvAfrqdtL60Ix88P86tZ7KaikjPenJcE_fQVr4" id="91" name="Google Shape;91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27207" l="26733" r="24452" t="24959"/>
          <a:stretch/>
        </p:blipFill>
        <p:spPr>
          <a:xfrm>
            <a:off x="1192005" y="1027906"/>
            <a:ext cx="9140501" cy="503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0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1" lang="ru-RU" sz="19900"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endParaRPr b="1" sz="19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1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900"/>
              <a:buNone/>
            </a:pPr>
            <a:r>
              <a:rPr b="1" lang="ru-RU" sz="19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 b="1" sz="19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900"/>
              <a:buNone/>
            </a:pPr>
            <a:r>
              <a:rPr b="1" lang="ru-RU" sz="19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3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1" lang="ru-RU" sz="19900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endParaRPr b="1" sz="19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4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900"/>
              <a:buNone/>
            </a:pPr>
            <a:r>
              <a:rPr b="1" lang="ru-RU" sz="19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endParaRPr b="1" sz="19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5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1" lang="ru-RU" sz="19900">
                <a:latin typeface="Times New Roman"/>
                <a:ea typeface="Times New Roman"/>
                <a:cs typeface="Times New Roman"/>
                <a:sym typeface="Times New Roman"/>
              </a:rPr>
              <a:t>Г</a:t>
            </a:r>
            <a:endParaRPr b="1" sz="19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26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900"/>
              <a:buNone/>
            </a:pPr>
            <a:r>
              <a:rPr b="1" lang="ru-RU" sz="19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</a:t>
            </a:r>
            <a:endParaRPr b="1" sz="19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7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900"/>
              <a:buNone/>
            </a:pPr>
            <a:r>
              <a:rPr b="1" lang="ru-RU" sz="19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8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1" lang="ru-RU" sz="19900"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endParaRPr b="1" sz="19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9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900"/>
              <a:buNone/>
            </a:pPr>
            <a:r>
              <a:rPr b="1" lang="ru-RU" sz="19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 b="1" sz="19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lh6.googleusercontent.com/2m0fgdurpY4bukuz8xwjiXd4b_W7-Kn3KVqbiE2jmrIgW_rnUSFiZBq_6eAlp00tyrW13jd9KZoUEqpaCrRO47fxFImc4TS9aMM96ffLlNLSoXlEJSE4Ef1FEh2BRENuOS2jHNU" id="97" name="Google Shape;97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9465" l="23469" r="24142" t="27446"/>
          <a:stretch/>
        </p:blipFill>
        <p:spPr>
          <a:xfrm>
            <a:off x="1385636" y="901154"/>
            <a:ext cx="9420727" cy="536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30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900"/>
              <a:buNone/>
            </a:pPr>
            <a:r>
              <a:rPr b="1" lang="ru-RU" sz="19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b="1" sz="19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31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1" lang="ru-RU" sz="19900"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endParaRPr b="1" sz="19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32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900"/>
              <a:buNone/>
            </a:pPr>
            <a:r>
              <a:rPr b="1" lang="ru-RU" sz="19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</a:t>
            </a:r>
            <a:endParaRPr b="1" sz="19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33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900"/>
              <a:buNone/>
            </a:pPr>
            <a:r>
              <a:rPr b="1" lang="ru-RU" sz="19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b="1" sz="19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34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1" lang="ru-RU" sz="19900">
                <a:latin typeface="Times New Roman"/>
                <a:ea typeface="Times New Roman"/>
                <a:cs typeface="Times New Roman"/>
                <a:sym typeface="Times New Roman"/>
              </a:rPr>
              <a:t>б</a:t>
            </a:r>
            <a:endParaRPr b="1" sz="19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35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900"/>
              <a:buNone/>
            </a:pPr>
            <a:r>
              <a:rPr b="1" lang="ru-RU" sz="19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ё</a:t>
            </a:r>
            <a:endParaRPr b="1" sz="19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36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1" lang="ru-RU" sz="19900"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endParaRPr b="1" sz="19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37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1" lang="ru-RU" sz="19900">
                <a:latin typeface="Times New Roman"/>
                <a:ea typeface="Times New Roman"/>
                <a:cs typeface="Times New Roman"/>
                <a:sym typeface="Times New Roman"/>
              </a:rPr>
              <a:t>Б</a:t>
            </a:r>
            <a:endParaRPr b="1" sz="19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38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900"/>
              <a:buNone/>
            </a:pPr>
            <a:r>
              <a:rPr b="1" lang="ru-RU" sz="19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Ё</a:t>
            </a:r>
            <a:endParaRPr b="1" sz="19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39"/>
          <p:cNvSpPr txBox="1"/>
          <p:nvPr>
            <p:ph idx="1" type="body"/>
          </p:nvPr>
        </p:nvSpPr>
        <p:spPr>
          <a:xfrm>
            <a:off x="2911642" y="1852864"/>
            <a:ext cx="3910263" cy="287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1" lang="ru-RU" sz="19900"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endParaRPr b="1" sz="19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926432" y="902368"/>
            <a:ext cx="10427368" cy="78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Звуки речи – это то, что мы слышим и говорим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Картинки по запросу &quot;ухо&quot;" id="103" name="Google Shape;103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2672" l="0" r="45840" t="-2"/>
          <a:stretch/>
        </p:blipFill>
        <p:spPr>
          <a:xfrm>
            <a:off x="2332951" y="2962715"/>
            <a:ext cx="2641275" cy="231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5679" y="3091295"/>
            <a:ext cx="3036071" cy="206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Домашняя тренировка: с 18 №2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40"/>
          <p:cNvSpPr txBox="1"/>
          <p:nvPr/>
        </p:nvSpPr>
        <p:spPr>
          <a:xfrm>
            <a:off x="732589" y="1446104"/>
            <a:ext cx="101920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АаОУЫИЭЕеЁё</a:t>
            </a:r>
            <a:r>
              <a:rPr b="0" i="0" lang="ru-RU" sz="48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МПЛБбДЖНГВЗ</a:t>
            </a:r>
            <a:endParaRPr sz="48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8" name="Google Shape;338;p4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3035" l="44432" r="19874" t="30161"/>
          <a:stretch/>
        </p:blipFill>
        <p:spPr>
          <a:xfrm>
            <a:off x="1022684" y="2151327"/>
            <a:ext cx="4920916" cy="440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4" name="Google Shape;344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938462" y="1167062"/>
            <a:ext cx="10415337" cy="523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ПРАВИЛО «ВЫДЕЛЕНИЯ ЗВУКА В СЛОВЕ»</a:t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Картинки по запросу &quot;ухо&quot;" id="110" name="Google Shape;110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2672" l="0" r="45840" t="-2"/>
          <a:stretch/>
        </p:blipFill>
        <p:spPr>
          <a:xfrm>
            <a:off x="3981277" y="2962713"/>
            <a:ext cx="2641275" cy="231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5679" y="3091295"/>
            <a:ext cx="3036071" cy="206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5845" y="3439862"/>
            <a:ext cx="2267909" cy="1085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Гласные звуки – открывают рот и не встречают преграду</a:t>
            </a:r>
            <a:b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322" y="1815644"/>
            <a:ext cx="3255546" cy="217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5322" y="4196681"/>
            <a:ext cx="3255546" cy="217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2974" y="2437490"/>
            <a:ext cx="3036071" cy="309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36287" y="1212270"/>
            <a:ext cx="1914310" cy="173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8">
            <a:alphaModFix/>
          </a:blip>
          <a:srcRect b="-4097" l="0" r="26480" t="-1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9">
            <a:alphaModFix/>
          </a:blip>
          <a:srcRect b="1643" l="14971" r="8095" t="1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6"/>
          <p:cNvCxnSpPr/>
          <p:nvPr/>
        </p:nvCxnSpPr>
        <p:spPr>
          <a:xfrm>
            <a:off x="8619300" y="1338830"/>
            <a:ext cx="2109537" cy="145051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" name="Google Shape;125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53389" y="3223942"/>
            <a:ext cx="2182557" cy="1524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6"/>
          <p:cNvCxnSpPr/>
          <p:nvPr/>
        </p:nvCxnSpPr>
        <p:spPr>
          <a:xfrm>
            <a:off x="8638673" y="4917510"/>
            <a:ext cx="2109537" cy="145051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862264" y="4846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Согласные звуки – встречают преграду</a:t>
            </a:r>
            <a:b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322" y="1815644"/>
            <a:ext cx="3255546" cy="217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5322" y="4196681"/>
            <a:ext cx="3255546" cy="217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36287" y="1212270"/>
            <a:ext cx="1914310" cy="173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7">
            <a:alphaModFix/>
          </a:blip>
          <a:srcRect b="-4097" l="0" r="26480" t="-1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8">
            <a:alphaModFix/>
          </a:blip>
          <a:srcRect b="1643" l="14971" r="8095" t="1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7"/>
          <p:cNvCxnSpPr/>
          <p:nvPr/>
        </p:nvCxnSpPr>
        <p:spPr>
          <a:xfrm>
            <a:off x="1759888" y="1915566"/>
            <a:ext cx="2109537" cy="145051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" name="Google Shape;138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94642" y="4519797"/>
            <a:ext cx="2182557" cy="152413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/>
          <p:nvPr/>
        </p:nvSpPr>
        <p:spPr>
          <a:xfrm>
            <a:off x="5402179" y="2761715"/>
            <a:ext cx="2731168" cy="2448586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3934" l="46164" r="24129" t="23023"/>
          <a:stretch/>
        </p:blipFill>
        <p:spPr>
          <a:xfrm>
            <a:off x="2815389" y="851968"/>
            <a:ext cx="5089358" cy="60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21400" l="32165" r="11998" t="18875"/>
          <a:stretch/>
        </p:blipFill>
        <p:spPr>
          <a:xfrm>
            <a:off x="1467852" y="1435412"/>
            <a:ext cx="7892715" cy="474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2020-10-12T06:30:35Z</dcterms:created>
  <dc:creator>Пользователь</dc:creator>
</cp:coreProperties>
</file>